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embeddedFontLst>
    <p:embeddedFont>
      <p:font typeface="Alfa Slab One" panose="020B0604020202020204" charset="0"/>
      <p:regular r:id="rId27"/>
    </p:embeddedFont>
    <p:embeddedFont>
      <p:font typeface="Caveat" panose="020B0604020202020204" charset="0"/>
      <p:regular r:id="rId28"/>
      <p:bold r:id="rId29"/>
    </p:embeddedFont>
    <p:embeddedFont>
      <p:font typeface="Comic Sans MS" panose="030F0702030302020204" pitchFamily="66" charset="0"/>
      <p:regular r:id="rId30"/>
      <p:bold r:id="rId31"/>
      <p:italic r:id="rId32"/>
      <p:boldItalic r:id="rId33"/>
    </p:embeddedFont>
    <p:embeddedFont>
      <p:font typeface="Corsiva" panose="020B0604020202020204" charset="0"/>
      <p:regular r:id="rId34"/>
      <p:bold r:id="rId35"/>
      <p:italic r:id="rId36"/>
      <p:boldItalic r:id="rId37"/>
    </p:embeddedFont>
    <p:embeddedFont>
      <p:font typeface="Merriweather" panose="00000500000000000000" pitchFamily="2" charset="0"/>
      <p:regular r:id="rId38"/>
      <p:bold r:id="rId39"/>
      <p:italic r:id="rId40"/>
      <p:boldItalic r:id="rId41"/>
    </p:embeddedFont>
    <p:embeddedFont>
      <p:font typeface="Proxima Nova" panose="020B060402020202020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4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09d12f84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2c09d12f84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bfa51bd1e7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bfa51bd1e7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c01275123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c01275123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0fe8927fa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0fe8927fa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c0e8665157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c0e8665157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c0fe8927f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c0fe8927fa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88547cb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88547cb1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c0fe8927fa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c0fe8927fa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074a520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074a520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c074a520c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c074a520c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c13f32ee02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c13f32ee02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02661d54c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02661d54c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074a520c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074a520c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074a520c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074a520c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c13f32ee0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c13f32ee0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11a3d0fb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c11a3d0fb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c13f32ee0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c13f32ee0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a88547cb1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a88547cb1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62e95d09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62e95d09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fa51bd1e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fa51bd1e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bfa51bd1e7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bfa51bd1e7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2e95d09e5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62e95d09e5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c0e8665157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c0e8665157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bfa51bd1e7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bfa51bd1e7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ameday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body" idx="1"/>
          </p:nvPr>
        </p:nvSpPr>
        <p:spPr>
          <a:xfrm>
            <a:off x="0" y="-211275"/>
            <a:ext cx="9194100" cy="5533500"/>
          </a:xfrm>
          <a:prstGeom prst="rect">
            <a:avLst/>
          </a:prstGeom>
          <a:solidFill>
            <a:srgbClr val="B4A7D6"/>
          </a:solidFill>
          <a:ln w="952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7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7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7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57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Happy women’s day</a:t>
            </a:r>
            <a:endParaRPr sz="57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57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7350" y="3591275"/>
            <a:ext cx="1206776" cy="1325900"/>
          </a:xfrm>
          <a:prstGeom prst="rect">
            <a:avLst/>
          </a:prstGeom>
          <a:noFill/>
          <a:ln w="28575" cap="flat" cmpd="sng">
            <a:solidFill>
              <a:srgbClr val="D9D2E9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311700" y="270050"/>
            <a:ext cx="8520600" cy="7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Number of applications, </a:t>
            </a:r>
            <a:r>
              <a:rPr lang="en" sz="23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biggest challenges in search</a:t>
            </a: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, placed</a:t>
            </a:r>
            <a:endParaRPr sz="24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4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350" y="1152475"/>
            <a:ext cx="4404951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4020399" cy="314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311700" y="281000"/>
            <a:ext cx="8520600" cy="73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Gender, biggest challenges in search, placed</a:t>
            </a:r>
            <a:endParaRPr sz="23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40" name="Google Shape;140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850" y="1075975"/>
            <a:ext cx="4341450" cy="341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75975"/>
            <a:ext cx="4179150" cy="341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311700" y="93450"/>
            <a:ext cx="8520600" cy="9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</a:t>
            </a:r>
            <a:r>
              <a:rPr lang="en" sz="26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Number of interviews, Professional experience</a:t>
            </a:r>
            <a:endParaRPr sz="26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3958301" cy="393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4925" y="1131550"/>
            <a:ext cx="3926175" cy="272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1925" y="3859650"/>
            <a:ext cx="3302925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1017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Primary track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600" y="599725"/>
            <a:ext cx="3651249" cy="2373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600" y="2906900"/>
            <a:ext cx="3651251" cy="22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779650"/>
            <a:ext cx="4123651" cy="4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>
            <a:spLocks noGrp="1"/>
          </p:cNvSpPr>
          <p:nvPr>
            <p:ph type="title"/>
          </p:nvPr>
        </p:nvSpPr>
        <p:spPr>
          <a:xfrm>
            <a:off x="311700" y="226275"/>
            <a:ext cx="8520600" cy="791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EDA: </a:t>
            </a:r>
            <a:r>
              <a:rPr lang="en" sz="28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Race, Work authorization status</a:t>
            </a:r>
            <a:endParaRPr sz="1045">
              <a:solidFill>
                <a:srgbClr val="0000FF"/>
              </a:solidFill>
              <a:highlight>
                <a:srgbClr val="F7F7F7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0" y="1091525"/>
            <a:ext cx="4348450" cy="390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4100" y="1091525"/>
            <a:ext cx="397903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364625" y="1698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Employment status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64300"/>
            <a:ext cx="5195700" cy="412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5875" y="2021425"/>
            <a:ext cx="3962225" cy="14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Highest level of education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4413"/>
            <a:ext cx="3629200" cy="1600200"/>
          </a:xfrm>
          <a:prstGeom prst="rect">
            <a:avLst/>
          </a:pr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300" y="1017725"/>
            <a:ext cx="4739000" cy="405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Modeling: Categorical  (first question)</a:t>
            </a:r>
            <a:endParaRPr sz="29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85" name="Google Shape;185;p29"/>
          <p:cNvSpPr txBox="1">
            <a:spLocks noGrp="1"/>
          </p:cNvSpPr>
          <p:nvPr>
            <p:ph type="body" idx="1"/>
          </p:nvPr>
        </p:nvSpPr>
        <p:spPr>
          <a:xfrm>
            <a:off x="311700" y="11418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D0D0D"/>
                </a:solidFill>
                <a:highlight>
                  <a:srgbClr val="FFFFFF"/>
                </a:highlight>
                <a:latin typeface="Merriweather"/>
                <a:ea typeface="Merriweather"/>
                <a:cs typeface="Merriweather"/>
                <a:sym typeface="Merriweather"/>
              </a:rPr>
              <a:t>In our categorical analysis, we carefully selected a suite of advanced modeling techniques to explore and predict outcomes based on our dataset. These models include:</a:t>
            </a:r>
            <a:endParaRPr sz="1300">
              <a:solidFill>
                <a:srgbClr val="0D0D0D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solidFill>
                <a:srgbClr val="0D0D0D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>
              <a:solidFill>
                <a:srgbClr val="0D0D0D"/>
              </a:solidFill>
              <a:highlight>
                <a:srgbClr val="FFFFFF"/>
              </a:highlight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86" name="Google Shape;186;p29"/>
          <p:cNvSpPr/>
          <p:nvPr/>
        </p:nvSpPr>
        <p:spPr>
          <a:xfrm>
            <a:off x="542975" y="2019225"/>
            <a:ext cx="1810200" cy="66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Logistic Regression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7" name="Google Shape;187;p29"/>
          <p:cNvSpPr/>
          <p:nvPr/>
        </p:nvSpPr>
        <p:spPr>
          <a:xfrm>
            <a:off x="5055325" y="2019225"/>
            <a:ext cx="1506000" cy="66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Decision Tree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8" name="Google Shape;188;p29"/>
          <p:cNvSpPr/>
          <p:nvPr/>
        </p:nvSpPr>
        <p:spPr>
          <a:xfrm>
            <a:off x="7266700" y="2019225"/>
            <a:ext cx="1506000" cy="669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KNN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9" name="Google Shape;189;p29"/>
          <p:cNvSpPr/>
          <p:nvPr/>
        </p:nvSpPr>
        <p:spPr>
          <a:xfrm>
            <a:off x="1799550" y="3086425"/>
            <a:ext cx="1506000" cy="66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0" name="Google Shape;190;p29"/>
          <p:cNvSpPr/>
          <p:nvPr/>
        </p:nvSpPr>
        <p:spPr>
          <a:xfrm>
            <a:off x="2928400" y="2019225"/>
            <a:ext cx="1506000" cy="66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SVC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1" name="Google Shape;191;p29"/>
          <p:cNvSpPr/>
          <p:nvPr/>
        </p:nvSpPr>
        <p:spPr>
          <a:xfrm>
            <a:off x="6268825" y="3086425"/>
            <a:ext cx="1506000" cy="669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LDA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2" name="Google Shape;192;p29"/>
          <p:cNvSpPr/>
          <p:nvPr/>
        </p:nvSpPr>
        <p:spPr>
          <a:xfrm>
            <a:off x="4034188" y="3086425"/>
            <a:ext cx="1506000" cy="6693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QDA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Model Comparison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00" y="1177075"/>
            <a:ext cx="8985252" cy="339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311700" y="70550"/>
            <a:ext cx="8520600" cy="9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Model visualisation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" name="Google Shape;20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025" y="2344775"/>
            <a:ext cx="3429000" cy="257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8525" y="1170125"/>
            <a:ext cx="3778225" cy="246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4050" y="3728100"/>
            <a:ext cx="2996150" cy="8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5650" y="1170125"/>
            <a:ext cx="2918525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871350" y="708425"/>
            <a:ext cx="165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accent3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5136450" y="708425"/>
            <a:ext cx="1492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162275" y="102300"/>
            <a:ext cx="8752800" cy="91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8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pathrise project</a:t>
            </a:r>
            <a:endParaRPr sz="23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695739"/>
            <a:ext cx="9077739" cy="446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Model visualisation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62" y="1279175"/>
            <a:ext cx="4136738" cy="297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025" y="1385025"/>
            <a:ext cx="4381501" cy="311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xfrm>
            <a:off x="0" y="125"/>
            <a:ext cx="9144000" cy="5143500"/>
          </a:xfrm>
          <a:prstGeom prst="rect">
            <a:avLst/>
          </a:prstGeom>
          <a:solidFill>
            <a:srgbClr val="D0E0E3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lang="en" sz="29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Modeling: Regression ( second question)</a:t>
            </a:r>
            <a:endParaRPr sz="29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endParaRPr sz="29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3"/>
          <p:cNvSpPr txBox="1"/>
          <p:nvPr/>
        </p:nvSpPr>
        <p:spPr>
          <a:xfrm>
            <a:off x="1633350" y="1793525"/>
            <a:ext cx="2042700" cy="46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linear regression</a:t>
            </a:r>
            <a:endParaRPr sz="18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5" name="Google Shape;225;p33"/>
          <p:cNvSpPr txBox="1"/>
          <p:nvPr/>
        </p:nvSpPr>
        <p:spPr>
          <a:xfrm>
            <a:off x="1633350" y="2961925"/>
            <a:ext cx="2042700" cy="46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boosting</a:t>
            </a:r>
            <a:endParaRPr sz="18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6" name="Google Shape;226;p33"/>
          <p:cNvSpPr txBox="1"/>
          <p:nvPr/>
        </p:nvSpPr>
        <p:spPr>
          <a:xfrm>
            <a:off x="5147025" y="2961925"/>
            <a:ext cx="2116800" cy="46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Random Forest</a:t>
            </a:r>
            <a:endParaRPr sz="18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27" name="Google Shape;227;p33"/>
          <p:cNvSpPr txBox="1"/>
          <p:nvPr/>
        </p:nvSpPr>
        <p:spPr>
          <a:xfrm>
            <a:off x="5147025" y="1758975"/>
            <a:ext cx="2116800" cy="461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D0D0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D0D0D"/>
                </a:solidFill>
                <a:latin typeface="Proxima Nova"/>
                <a:ea typeface="Proxima Nova"/>
                <a:cs typeface="Proxima Nova"/>
                <a:sym typeface="Proxima Nova"/>
              </a:rPr>
              <a:t>Decision Tree</a:t>
            </a:r>
            <a:endParaRPr sz="1800">
              <a:solidFill>
                <a:srgbClr val="0D0D0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>
            <a:spLocks noGrp="1"/>
          </p:cNvSpPr>
          <p:nvPr>
            <p:ph type="title"/>
          </p:nvPr>
        </p:nvSpPr>
        <p:spPr>
          <a:xfrm>
            <a:off x="311700" y="134050"/>
            <a:ext cx="8520600" cy="6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Model Comparison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66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55599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Caveat"/>
              <a:buChar char="●"/>
            </a:pPr>
            <a:r>
              <a:rPr lang="en" sz="2222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suitable model was not found among the available models</a:t>
            </a:r>
            <a:endParaRPr sz="2222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3" name="Google Shape;23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88725"/>
            <a:ext cx="4031000" cy="341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4"/>
          <p:cNvSpPr txBox="1"/>
          <p:nvPr/>
        </p:nvSpPr>
        <p:spPr>
          <a:xfrm>
            <a:off x="6268850" y="1329975"/>
            <a:ext cx="288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8550" y="1163074"/>
            <a:ext cx="3178176" cy="727825"/>
          </a:xfrm>
          <a:prstGeom prst="rect">
            <a:avLst/>
          </a:prstGeom>
          <a:noFill/>
          <a:ln w="9525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6" name="Google Shape;236;p34"/>
          <p:cNvSpPr txBox="1"/>
          <p:nvPr/>
        </p:nvSpPr>
        <p:spPr>
          <a:xfrm>
            <a:off x="4258300" y="1252650"/>
            <a:ext cx="1497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  <a:latin typeface="Caveat"/>
                <a:ea typeface="Caveat"/>
                <a:cs typeface="Caveat"/>
                <a:sym typeface="Caveat"/>
              </a:rPr>
              <a:t>linear regression</a:t>
            </a:r>
            <a:endParaRPr sz="1800" b="1">
              <a:solidFill>
                <a:srgbClr val="674EA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48550" y="2020636"/>
            <a:ext cx="3178175" cy="815729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8" name="Google Shape;238;p34"/>
          <p:cNvSpPr txBox="1"/>
          <p:nvPr/>
        </p:nvSpPr>
        <p:spPr>
          <a:xfrm>
            <a:off x="4126300" y="2197848"/>
            <a:ext cx="1629000" cy="9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CC4125"/>
                </a:solidFill>
                <a:latin typeface="Caveat"/>
                <a:ea typeface="Caveat"/>
                <a:cs typeface="Caveat"/>
                <a:sym typeface="Caveat"/>
              </a:rPr>
              <a:t>Decision Tree</a:t>
            </a:r>
            <a:endParaRPr sz="1800" b="1">
              <a:solidFill>
                <a:srgbClr val="CC4125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CC4125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39" name="Google Shape;23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8550" y="3065325"/>
            <a:ext cx="3178175" cy="76717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0" name="Google Shape;240;p34"/>
          <p:cNvSpPr txBox="1"/>
          <p:nvPr/>
        </p:nvSpPr>
        <p:spPr>
          <a:xfrm>
            <a:off x="4258300" y="3267363"/>
            <a:ext cx="1629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Random forest</a:t>
            </a:r>
            <a:endParaRPr sz="18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48550" y="4061450"/>
            <a:ext cx="3178175" cy="727825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42" name="Google Shape;242;p34"/>
          <p:cNvSpPr txBox="1"/>
          <p:nvPr/>
        </p:nvSpPr>
        <p:spPr>
          <a:xfrm>
            <a:off x="4192875" y="4160070"/>
            <a:ext cx="28038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00FFFF"/>
                </a:solidFill>
                <a:highlight>
                  <a:schemeClr val="lt1"/>
                </a:highlight>
                <a:latin typeface="Caveat"/>
                <a:ea typeface="Caveat"/>
                <a:cs typeface="Caveat"/>
                <a:sym typeface="Caveat"/>
              </a:rPr>
              <a:t>gradient boosting</a:t>
            </a:r>
            <a:endParaRPr sz="1700" b="1">
              <a:solidFill>
                <a:srgbClr val="00FFFF"/>
              </a:solidFill>
              <a:highlight>
                <a:schemeClr val="lt1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>
              <a:solidFill>
                <a:srgbClr val="00FFFF"/>
              </a:solidFill>
              <a:highlight>
                <a:schemeClr val="lt1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2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Recommendations:</a:t>
            </a:r>
            <a:endParaRPr sz="3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248" name="Google Shape;248;p35"/>
          <p:cNvSpPr txBox="1">
            <a:spLocks noGrp="1"/>
          </p:cNvSpPr>
          <p:nvPr>
            <p:ph type="body" idx="1"/>
          </p:nvPr>
        </p:nvSpPr>
        <p:spPr>
          <a:xfrm>
            <a:off x="311700" y="1086200"/>
            <a:ext cx="8520600" cy="20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50000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a user friendly website, changing the form questions on the website, </a:t>
            </a:r>
            <a:r>
              <a:rPr lang="en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Examining the dynamics of form questions </a:t>
            </a: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and making answering some questions mandatory (e.g., gender), </a:t>
            </a:r>
            <a:r>
              <a:rPr lang="en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Collecting information on software skills and useful skills for work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Finding remote jobs for the unemployed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Suggestions to job seekers to increase the skills required for a job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Reviewing fellower’s applications</a:t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Examining the interview or conducting a mock interview and expressing the strengths and weaknesses</a:t>
            </a:r>
            <a:endParaRPr sz="1200">
              <a:solidFill>
                <a:srgbClr val="0D0D0D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Contracting with an educational institution to register users and offer certain discount conditions as an option if they attend classes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9085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ct val="1000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Examining users' challenges and their reasons provides useful insights for practical solutions to the company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49" name="Google Shape;249;p35"/>
          <p:cNvSpPr txBox="1"/>
          <p:nvPr/>
        </p:nvSpPr>
        <p:spPr>
          <a:xfrm>
            <a:off x="414125" y="3457325"/>
            <a:ext cx="7185000" cy="13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Considering the project dataset before and after Corona to find better models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Delete datasets with training time less than 14 days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Testing some other Models 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Standardizing and balancing columns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Deleting all outliers, extra columns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200"/>
              <a:buFont typeface="Roboto"/>
              <a:buAutoNum type="arabicPeriod"/>
            </a:pPr>
            <a:r>
              <a:rPr lang="en" sz="1200">
                <a:solidFill>
                  <a:srgbClr val="0D0D0D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Use of the tuning models</a:t>
            </a:r>
            <a:endParaRPr sz="120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5"/>
          <p:cNvSpPr txBox="1"/>
          <p:nvPr/>
        </p:nvSpPr>
        <p:spPr>
          <a:xfrm>
            <a:off x="360525" y="2903225"/>
            <a:ext cx="7185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Future project:</a:t>
            </a:r>
            <a:endParaRPr sz="24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 txBox="1">
            <a:spLocks noGrp="1"/>
          </p:cNvSpPr>
          <p:nvPr>
            <p:ph type="body" idx="1"/>
          </p:nvPr>
        </p:nvSpPr>
        <p:spPr>
          <a:xfrm>
            <a:off x="0" y="50"/>
            <a:ext cx="9144000" cy="5143500"/>
          </a:xfrm>
          <a:prstGeom prst="rect">
            <a:avLst/>
          </a:prstGeom>
          <a:solidFill>
            <a:srgbClr val="EAD1DC"/>
          </a:solidFill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200" b="1">
              <a:solidFill>
                <a:srgbClr val="0000FF"/>
              </a:solidFill>
              <a:highlight>
                <a:srgbClr val="D9D2E9"/>
              </a:highlight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30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62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Thank you for your attention </a:t>
            </a:r>
            <a:endParaRPr sz="6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225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0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Introduction</a:t>
            </a:r>
            <a:endParaRPr sz="40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72825" y="1190400"/>
            <a:ext cx="8520600" cy="14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2235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Pathrise company:</a:t>
            </a:r>
            <a:endParaRPr sz="2235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457200" lvl="0" indent="-308927" algn="just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374151"/>
              </a:buClr>
              <a:buSzPts val="1265"/>
              <a:buFont typeface="Merriweather"/>
              <a:buChar char="●"/>
            </a:pPr>
            <a:r>
              <a:rPr lang="en" sz="126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Founded in 2017</a:t>
            </a:r>
            <a:endParaRPr sz="1265">
              <a:solidFill>
                <a:srgbClr val="37415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89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65"/>
              <a:buFont typeface="Merriweather"/>
              <a:buChar char="●"/>
            </a:pPr>
            <a:r>
              <a:rPr lang="en" sz="126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An innovative company in  online mentorship, career accelerator, and job placement</a:t>
            </a:r>
            <a:endParaRPr sz="1265">
              <a:solidFill>
                <a:srgbClr val="37415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8927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65"/>
              <a:buFont typeface="Merriweather"/>
              <a:buChar char="●"/>
            </a:pPr>
            <a:r>
              <a:rPr lang="en" sz="126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personalized one-on-one mentorship, insider knowledge, training, and advice</a:t>
            </a:r>
            <a:endParaRPr sz="895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552550" y="3250250"/>
            <a:ext cx="8190600" cy="14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4805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30"/>
              <a:buFont typeface="Merriweather"/>
              <a:buAutoNum type="arabicParenR"/>
            </a:pPr>
            <a:r>
              <a:rPr lang="en" sz="1262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Predict Placement Success:</a:t>
            </a:r>
            <a:r>
              <a:rPr lang="en" sz="1185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 Analyze data to predict if fellows will be placed in companies.</a:t>
            </a:r>
            <a:endParaRPr sz="1185">
              <a:solidFill>
                <a:srgbClr val="073763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44805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30"/>
              <a:buFont typeface="Merriweather"/>
              <a:buAutoNum type="arabicParenR"/>
            </a:pPr>
            <a:r>
              <a:rPr lang="en" sz="1262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Determine Placement Timeline:</a:t>
            </a:r>
            <a:r>
              <a:rPr lang="en" sz="1185">
                <a:solidFill>
                  <a:srgbClr val="073763"/>
                </a:solidFill>
                <a:latin typeface="Merriweather"/>
                <a:ea typeface="Merriweather"/>
                <a:cs typeface="Merriweather"/>
                <a:sym typeface="Merriweather"/>
              </a:rPr>
              <a:t> Estimate the time required for fellows to achieve placement</a:t>
            </a:r>
            <a:r>
              <a:rPr lang="en" sz="118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 .</a:t>
            </a:r>
            <a:endParaRPr sz="1185">
              <a:solidFill>
                <a:srgbClr val="37415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8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    </a:t>
            </a:r>
            <a:r>
              <a:rPr lang="en" sz="985">
                <a:solidFill>
                  <a:srgbClr val="374151"/>
                </a:solidFill>
                <a:latin typeface="Merriweather"/>
                <a:ea typeface="Merriweather"/>
                <a:cs typeface="Merriweather"/>
                <a:sym typeface="Merriweather"/>
              </a:rPr>
              <a:t>(On average, for fellows who stay with us after their free trial period, it takes about 4 months to receive a final job offer)</a:t>
            </a:r>
            <a:endParaRPr sz="13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67225" y="2665200"/>
            <a:ext cx="73131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Main Goal of Analysis:</a:t>
            </a:r>
            <a:endParaRPr sz="2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0000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1075" y="1190397"/>
            <a:ext cx="1082350" cy="114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105625"/>
            <a:ext cx="8520600" cy="7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Data project steps:</a:t>
            </a:r>
            <a:endParaRPr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81900" y="1226975"/>
            <a:ext cx="3863700" cy="3668700"/>
          </a:xfrm>
          <a:prstGeom prst="rect">
            <a:avLst/>
          </a:prstGeom>
          <a:ln w="9525" cap="flat" cmpd="sng">
            <a:solidFill>
              <a:srgbClr val="F7F7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  mythology: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Business understanding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Analytic Approach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(Descriptive, Diagnostic, Predictive, Prescriptive)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Understanding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Data Preparation 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Modeling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Evaluation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7342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555"/>
              <a:buFont typeface="Comic Sans MS"/>
              <a:buChar char="●"/>
            </a:pPr>
            <a:r>
              <a:rPr lang="en" sz="1555" b="1">
                <a:solidFill>
                  <a:srgbClr val="674EA7"/>
                </a:solidFill>
                <a:latin typeface="Comic Sans MS"/>
                <a:ea typeface="Comic Sans MS"/>
                <a:cs typeface="Comic Sans MS"/>
                <a:sym typeface="Comic Sans MS"/>
              </a:rPr>
              <a:t>Feedback</a:t>
            </a:r>
            <a:endParaRPr sz="1555" b="1">
              <a:solidFill>
                <a:srgbClr val="674EA7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5600" y="1226975"/>
            <a:ext cx="4743700" cy="340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>
            <a:spLocks noGrp="1"/>
          </p:cNvSpPr>
          <p:nvPr>
            <p:ph type="title"/>
          </p:nvPr>
        </p:nvSpPr>
        <p:spPr>
          <a:xfrm>
            <a:off x="176975" y="0"/>
            <a:ext cx="8520600" cy="431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80" b="1">
                <a:solidFill>
                  <a:srgbClr val="0000FF"/>
                </a:solidFill>
                <a:highlight>
                  <a:schemeClr val="lt1"/>
                </a:highlight>
                <a:latin typeface="Caveat"/>
                <a:ea typeface="Caveat"/>
                <a:cs typeface="Caveat"/>
                <a:sym typeface="Caveat"/>
              </a:rPr>
              <a:t>Exploratory data analysis </a:t>
            </a:r>
            <a:endParaRPr sz="3190" b="1">
              <a:solidFill>
                <a:srgbClr val="0000FF"/>
              </a:solidFill>
              <a:highlight>
                <a:schemeClr val="lt1"/>
              </a:highlight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25" y="1031950"/>
            <a:ext cx="3755875" cy="3997800"/>
          </a:xfrm>
          <a:prstGeom prst="rect">
            <a:avLst/>
          </a:prstGeom>
          <a:noFill/>
          <a:ln w="76200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8" name="Google Shape;88;p17"/>
          <p:cNvSpPr txBox="1"/>
          <p:nvPr/>
        </p:nvSpPr>
        <p:spPr>
          <a:xfrm>
            <a:off x="258450" y="978025"/>
            <a:ext cx="4199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2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6256700" y="2701750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0550" y="978025"/>
            <a:ext cx="4087025" cy="1993350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1" name="Google Shape;91;p17"/>
          <p:cNvSpPr txBox="1"/>
          <p:nvPr/>
        </p:nvSpPr>
        <p:spPr>
          <a:xfrm>
            <a:off x="1259475" y="570250"/>
            <a:ext cx="158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674EA7"/>
                </a:solidFill>
                <a:latin typeface="Caveat"/>
                <a:ea typeface="Caveat"/>
                <a:cs typeface="Caveat"/>
                <a:sym typeface="Caveat"/>
              </a:rPr>
              <a:t>Data set</a:t>
            </a:r>
            <a:endParaRPr sz="1800" b="1">
              <a:solidFill>
                <a:srgbClr val="674EA7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037875" y="570250"/>
            <a:ext cx="290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Missing value</a:t>
            </a:r>
            <a:endParaRPr sz="18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5257275" y="2898550"/>
            <a:ext cx="297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0000"/>
                </a:solidFill>
                <a:latin typeface="Caveat"/>
                <a:ea typeface="Caveat"/>
                <a:cs typeface="Caveat"/>
                <a:sym typeface="Caveat"/>
              </a:rPr>
              <a:t>Ways for cleaning</a:t>
            </a:r>
            <a:endParaRPr sz="1800" b="1">
              <a:solidFill>
                <a:srgbClr val="FF0000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0550" y="3360250"/>
            <a:ext cx="4087026" cy="1669500"/>
          </a:xfrm>
          <a:prstGeom prst="rect">
            <a:avLst/>
          </a:prstGeom>
          <a:noFill/>
          <a:ln w="38100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76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933" b="1">
                <a:solidFill>
                  <a:srgbClr val="0000FF"/>
                </a:solidFill>
                <a:highlight>
                  <a:schemeClr val="lt1"/>
                </a:highlight>
                <a:latin typeface="Caveat"/>
                <a:ea typeface="Caveat"/>
                <a:cs typeface="Caveat"/>
                <a:sym typeface="Caveat"/>
              </a:rPr>
              <a:t>Exploratory data analysis </a:t>
            </a:r>
            <a:endParaRPr sz="35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" y="1421975"/>
            <a:ext cx="4217199" cy="356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425" y="1129475"/>
            <a:ext cx="5105574" cy="19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/>
        </p:nvSpPr>
        <p:spPr>
          <a:xfrm>
            <a:off x="1076625" y="831288"/>
            <a:ext cx="2011200" cy="523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Unbalanced data</a:t>
            </a:r>
            <a:endParaRPr sz="2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050" y="3335550"/>
            <a:ext cx="4814425" cy="1807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23300"/>
            <a:ext cx="4623450" cy="3771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2875" y="719675"/>
            <a:ext cx="3717451" cy="2384299"/>
          </a:xfrm>
          <a:prstGeom prst="rect">
            <a:avLst/>
          </a:prstGeom>
          <a:noFill/>
          <a:ln w="38100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2875" y="3225850"/>
            <a:ext cx="3717449" cy="1797700"/>
          </a:xfrm>
          <a:prstGeom prst="rect">
            <a:avLst/>
          </a:prstGeom>
          <a:noFill/>
          <a:ln w="28575" cap="flat" cmpd="sng">
            <a:solidFill>
              <a:srgbClr val="8E7CC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1" name="Google Shape;111;p19"/>
          <p:cNvSpPr txBox="1"/>
          <p:nvPr/>
        </p:nvSpPr>
        <p:spPr>
          <a:xfrm>
            <a:off x="138125" y="0"/>
            <a:ext cx="85683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Data preparation: Balanced data</a:t>
            </a:r>
            <a:endParaRPr sz="3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>
            <a:spLocks noGrp="1"/>
          </p:cNvSpPr>
          <p:nvPr>
            <p:ph type="title"/>
          </p:nvPr>
        </p:nvSpPr>
        <p:spPr>
          <a:xfrm>
            <a:off x="311700" y="149625"/>
            <a:ext cx="8520600" cy="86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</a:t>
            </a:r>
            <a:r>
              <a:rPr lang="en" sz="20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 CORRELATION NUMERICAL COLUMNS</a:t>
            </a:r>
            <a:endParaRPr sz="20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17" name="Google Shape;117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03475"/>
            <a:ext cx="4425150" cy="326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901" y="1227975"/>
            <a:ext cx="3278400" cy="326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>
            <a:spLocks noGrp="1"/>
          </p:cNvSpPr>
          <p:nvPr>
            <p:ph type="title"/>
          </p:nvPr>
        </p:nvSpPr>
        <p:spPr>
          <a:xfrm>
            <a:off x="311700" y="203150"/>
            <a:ext cx="8520600" cy="81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 b="1">
                <a:solidFill>
                  <a:srgbClr val="0000FF"/>
                </a:solidFill>
                <a:latin typeface="Caveat"/>
                <a:ea typeface="Caveat"/>
                <a:cs typeface="Caveat"/>
                <a:sym typeface="Caveat"/>
              </a:rPr>
              <a:t>EDA: Program duration days</a:t>
            </a:r>
            <a:endParaRPr sz="2500" b="1">
              <a:solidFill>
                <a:srgbClr val="0000FF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525" y="1170125"/>
            <a:ext cx="515710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1"/>
          <p:cNvSpPr txBox="1"/>
          <p:nvPr/>
        </p:nvSpPr>
        <p:spPr>
          <a:xfrm>
            <a:off x="5856100" y="2571750"/>
            <a:ext cx="2727000" cy="538800"/>
          </a:xfrm>
          <a:prstGeom prst="rect">
            <a:avLst/>
          </a:prstGeom>
          <a:solidFill>
            <a:srgbClr val="CCCCCC"/>
          </a:solidFill>
          <a:ln w="952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FFF00"/>
                </a:solidFill>
                <a:latin typeface="Proxima Nova"/>
                <a:ea typeface="Proxima Nova"/>
                <a:cs typeface="Proxima Nova"/>
                <a:sym typeface="Proxima Nova"/>
              </a:rPr>
              <a:t>GOLDEN TIME </a:t>
            </a:r>
            <a:endParaRPr sz="2300" b="1">
              <a:solidFill>
                <a:srgbClr val="FFFF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462</Words>
  <Application>Microsoft Office PowerPoint</Application>
  <PresentationFormat>On-screen Show (16:9)</PresentationFormat>
  <Paragraphs>86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Roboto</vt:lpstr>
      <vt:lpstr>Caveat</vt:lpstr>
      <vt:lpstr>Alfa Slab One</vt:lpstr>
      <vt:lpstr>Comic Sans MS</vt:lpstr>
      <vt:lpstr>Proxima Nova</vt:lpstr>
      <vt:lpstr>Corsiva</vt:lpstr>
      <vt:lpstr>Arial</vt:lpstr>
      <vt:lpstr>Merriweather</vt:lpstr>
      <vt:lpstr>Gameday</vt:lpstr>
      <vt:lpstr>PowerPoint Presentation</vt:lpstr>
      <vt:lpstr>pathrise project</vt:lpstr>
      <vt:lpstr>Introduction</vt:lpstr>
      <vt:lpstr>Data project steps:</vt:lpstr>
      <vt:lpstr>Exploratory data analysis </vt:lpstr>
      <vt:lpstr>Exploratory data analysis </vt:lpstr>
      <vt:lpstr>PowerPoint Presentation</vt:lpstr>
      <vt:lpstr>EDA: CORRELATION NUMERICAL COLUMNS</vt:lpstr>
      <vt:lpstr>EDA: Program duration days</vt:lpstr>
      <vt:lpstr>EDA: Number of applications, biggest challenges in search, placed </vt:lpstr>
      <vt:lpstr>EDA: Gender, biggest challenges in search, placed</vt:lpstr>
      <vt:lpstr>EDA: Number of interviews, Professional experience</vt:lpstr>
      <vt:lpstr>EDA: Primary track</vt:lpstr>
      <vt:lpstr> EDA: Race, Work authorization status </vt:lpstr>
      <vt:lpstr>EDA: Employment status</vt:lpstr>
      <vt:lpstr>EDA: Highest level of education</vt:lpstr>
      <vt:lpstr> Modeling: Categorical  (first question)</vt:lpstr>
      <vt:lpstr>Model Comparison</vt:lpstr>
      <vt:lpstr>Model visualisation  </vt:lpstr>
      <vt:lpstr>Model visualisation </vt:lpstr>
      <vt:lpstr>Modeling: Regression ( second question)    </vt:lpstr>
      <vt:lpstr>Model Comparison  suitable model was not found among the available models </vt:lpstr>
      <vt:lpstr>Recommendations: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marjan kazemi</dc:creator>
  <cp:lastModifiedBy>Mostafa Kazemi</cp:lastModifiedBy>
  <cp:revision>1</cp:revision>
  <dcterms:modified xsi:type="dcterms:W3CDTF">2025-04-14T16:29:05Z</dcterms:modified>
</cp:coreProperties>
</file>